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971" r:id="rId3"/>
    <p:sldId id="258" r:id="rId4"/>
    <p:sldId id="259" r:id="rId5"/>
    <p:sldId id="963" r:id="rId6"/>
    <p:sldId id="965" r:id="rId7"/>
    <p:sldId id="968" r:id="rId8"/>
    <p:sldId id="970" r:id="rId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527A75-B0FA-4B2A-B4B7-BC5406A244AF}" v="81" dt="2026-02-05T08:28:36.4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62273E-5FD3-4415-B98A-BA51016CC284}" type="datetimeFigureOut">
              <a:rPr lang="nl-NL" smtClean="0"/>
              <a:t>5-2-2026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92E4F4-0866-48FD-A197-2569CCE7A23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98211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61974-9E8E-6746-92D0-7BB71B3C7E1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468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67FC7-3061-233A-263A-39AD487553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9D9849-5946-FCF6-110D-30F53EF7DD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EF81F-F5B0-5A26-85B8-69547F43D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FEB23-FA02-4BB3-AE47-2C8999091159}" type="datetimeFigureOut">
              <a:rPr lang="nl-NL" smtClean="0"/>
              <a:t>5-2-2026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ACD05-70A1-BA35-C160-D48D66506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177A34-82C7-40DB-6554-D1D2C7489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F1F6B-2E3B-4C4E-A8F6-1EB451849B3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93882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F3F27-DBDA-4BFB-0DF0-1434CCD1D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1BAD06-9754-2F92-291C-A7A5D900C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E99110-1F45-EB8F-C0A5-CAF8B42E6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FEB23-FA02-4BB3-AE47-2C8999091159}" type="datetimeFigureOut">
              <a:rPr lang="nl-NL" smtClean="0"/>
              <a:t>5-2-2026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D3CACA-101C-61DC-99EC-5AC044EA4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BDBCD6-1DE3-D817-E5E9-3C779B4B9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F1F6B-2E3B-4C4E-A8F6-1EB451849B3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3532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BF2892-6F2F-C398-0519-92EF603799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6A0BD1-EA03-39D8-8600-68F48625DB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33D8B5-333B-0467-4106-200F8A1FC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FEB23-FA02-4BB3-AE47-2C8999091159}" type="datetimeFigureOut">
              <a:rPr lang="nl-NL" smtClean="0"/>
              <a:t>5-2-2026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5934E-5783-A2A3-EDC4-35352F440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FB40E-B54D-DEBE-9317-6E1A186B4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F1F6B-2E3B-4C4E-A8F6-1EB451849B3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90858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09541-C1E1-CFF7-74AA-9133F9739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C0D34-82BF-3BDE-9F90-321414748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7B3E9E-45E5-9C9A-F8D4-54AD50594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FEB23-FA02-4BB3-AE47-2C8999091159}" type="datetimeFigureOut">
              <a:rPr lang="nl-NL" smtClean="0"/>
              <a:t>5-2-2026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58B01-D1BC-1167-B013-D1E0E7F84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7FDDB-A358-E13D-193E-FADAA524D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F1F6B-2E3B-4C4E-A8F6-1EB451849B3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6369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67867-13C9-3B30-C1A1-9829B0914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9251BC-9798-720A-0528-5CC3BEA2B0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07F9F-CFCF-5FFA-BA27-EEE94BE51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FEB23-FA02-4BB3-AE47-2C8999091159}" type="datetimeFigureOut">
              <a:rPr lang="nl-NL" smtClean="0"/>
              <a:t>5-2-2026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E4BDCD-3985-0C34-DBF5-6EE174E5C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8FD5B4-725A-FD51-CADA-A89C8FB25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F1F6B-2E3B-4C4E-A8F6-1EB451849B3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69179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32477-A97E-27EF-CB24-EE550AC88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96CB3-AE09-B9F6-AB07-C3D2259338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0529AD-CDE8-BCF8-AD2F-CB0C44F047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88B8D1-05CA-B559-2672-D0D3C471A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FEB23-FA02-4BB3-AE47-2C8999091159}" type="datetimeFigureOut">
              <a:rPr lang="nl-NL" smtClean="0"/>
              <a:t>5-2-2026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C14C86-2589-9CF4-8334-9D5F240B6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AB4928-0480-4DAB-AC46-C5D016ED5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F1F6B-2E3B-4C4E-A8F6-1EB451849B3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7778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19849-BEA9-9159-760F-FB6D726B1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41EE2D-18BF-DDC8-2887-E9A2830F1D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51912C-D1D2-2484-CA8F-5A720A469B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41CFEF-B471-6726-ED5C-8A03207ADD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13005D-283C-A5DC-BDCA-2AE938F4CC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3988DC-0292-E266-2D38-4850BA597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FEB23-FA02-4BB3-AE47-2C8999091159}" type="datetimeFigureOut">
              <a:rPr lang="nl-NL" smtClean="0"/>
              <a:t>5-2-2026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A63473-480A-49ED-5121-F56B90421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8D508C-12FD-20F7-CBB5-05F43ABDA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F1F6B-2E3B-4C4E-A8F6-1EB451849B3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29356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4EDF9-2DC7-C3F9-DE10-642DF0E76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077FE1-D3B3-C215-F5CA-74C5B3AC4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FEB23-FA02-4BB3-AE47-2C8999091159}" type="datetimeFigureOut">
              <a:rPr lang="nl-NL" smtClean="0"/>
              <a:t>5-2-2026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4BB430-D81D-3C16-9477-A6CDF9315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4B6021-1A0B-209A-51A2-9C855C1F8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F1F6B-2E3B-4C4E-A8F6-1EB451849B3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7282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8583C8-5508-0FE1-A935-9F609D53B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FEB23-FA02-4BB3-AE47-2C8999091159}" type="datetimeFigureOut">
              <a:rPr lang="nl-NL" smtClean="0"/>
              <a:t>5-2-2026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258805-111F-F455-BE31-DC53094DA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253B8E-03DF-3F40-493B-6F60C08D9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F1F6B-2E3B-4C4E-A8F6-1EB451849B3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25369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CA10D-F1E2-D24E-D998-3DA312563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E1FAE-04B7-5105-8ACB-477C203D4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97499B-5D85-00B2-4928-0701787CE0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7694AF-E8A5-3574-AC0C-A0C19C4E4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FEB23-FA02-4BB3-AE47-2C8999091159}" type="datetimeFigureOut">
              <a:rPr lang="nl-NL" smtClean="0"/>
              <a:t>5-2-2026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FAED61-A987-F756-D2EE-B106F4E02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50CD81-4AE0-653D-C520-9473F221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F1F6B-2E3B-4C4E-A8F6-1EB451849B3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69248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F9D64-5EDD-DEE9-9A49-E887D1EDC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5F3657-DDD4-A37C-DDD6-EB1E20D3F8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8A9BE7-B67A-ABAB-9669-03363FDED6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C13182-13A1-3FCF-A48B-C7D8C7ADA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FEB23-FA02-4BB3-AE47-2C8999091159}" type="datetimeFigureOut">
              <a:rPr lang="nl-NL" smtClean="0"/>
              <a:t>5-2-2026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71C345-5A75-09AB-3371-47E90076F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B99ECA-6E67-84CE-50FA-5DBB02328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F1F6B-2E3B-4C4E-A8F6-1EB451849B3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93444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EB916A-BAF2-1C47-ABA9-620B28911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FC082-D3C9-0F24-6022-A5FCAECFEC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2451B-0099-0C51-0D95-3E2FBF0484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1FEB23-FA02-4BB3-AE47-2C8999091159}" type="datetimeFigureOut">
              <a:rPr lang="nl-NL" smtClean="0"/>
              <a:t>5-2-2026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2B3CAA-E11C-C747-B026-ABCDAE18E8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A188A6-8EA7-0151-F6BF-F9ACC9D9AB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2F1F6B-2E3B-4C4E-A8F6-1EB451849B3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01841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A8AB0-A3D4-51EB-735E-387750ACA5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937" y="277783"/>
            <a:ext cx="1981200" cy="1020763"/>
          </a:xfrm>
        </p:spPr>
        <p:txBody>
          <a:bodyPr/>
          <a:lstStyle/>
          <a:p>
            <a:r>
              <a:rPr lang="en-US" dirty="0"/>
              <a:t>S3</a:t>
            </a:r>
            <a:endParaRPr lang="nl-NL" dirty="0"/>
          </a:p>
        </p:txBody>
      </p:sp>
      <p:pic>
        <p:nvPicPr>
          <p:cNvPr id="2050" name="Picture 2" descr="FreeRTOS - Wikipedia">
            <a:extLst>
              <a:ext uri="{FF2B5EF4-FFF2-40B4-BE49-F238E27FC236}">
                <a16:creationId xmlns:a16="http://schemas.microsoft.com/office/drawing/2014/main" id="{7CEF0043-34E2-8645-F158-A4C60D48F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268" y="2789442"/>
            <a:ext cx="3933825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o is a customer?">
            <a:extLst>
              <a:ext uri="{FF2B5EF4-FFF2-40B4-BE49-F238E27FC236}">
                <a16:creationId xmlns:a16="http://schemas.microsoft.com/office/drawing/2014/main" id="{0A42098F-5C58-650B-D2C1-53CB39A78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411" y="23131"/>
            <a:ext cx="4446239" cy="2550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79E941-DEAD-775C-15C1-4BA535B28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250" y="4483510"/>
            <a:ext cx="1971102" cy="181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E0EEC5-DC96-1859-5180-69C0545C5F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1605" y="4041726"/>
            <a:ext cx="3514997" cy="2525280"/>
          </a:xfrm>
          <a:prstGeom prst="rect">
            <a:avLst/>
          </a:prstGeom>
        </p:spPr>
      </p:pic>
      <p:sp>
        <p:nvSpPr>
          <p:cNvPr id="18" name="Arrow: Down 17">
            <a:extLst>
              <a:ext uri="{FF2B5EF4-FFF2-40B4-BE49-F238E27FC236}">
                <a16:creationId xmlns:a16="http://schemas.microsoft.com/office/drawing/2014/main" id="{D854C6D1-8DEE-0764-7E79-35D54077CD77}"/>
              </a:ext>
            </a:extLst>
          </p:cNvPr>
          <p:cNvSpPr/>
          <p:nvPr/>
        </p:nvSpPr>
        <p:spPr>
          <a:xfrm rot="19729000">
            <a:off x="9840891" y="2266195"/>
            <a:ext cx="357769" cy="4315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E2D923-5D59-93CB-E8EA-7FC53D2EA953}"/>
              </a:ext>
            </a:extLst>
          </p:cNvPr>
          <p:cNvSpPr txBox="1"/>
          <p:nvPr/>
        </p:nvSpPr>
        <p:spPr>
          <a:xfrm>
            <a:off x="9321400" y="2733573"/>
            <a:ext cx="26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Requirements/</a:t>
            </a:r>
            <a:r>
              <a:rPr lang="en-US" dirty="0" err="1"/>
              <a:t>keydrivers</a:t>
            </a:r>
            <a:endParaRPr lang="nl-NL" dirty="0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341C3831-AC64-BF8E-2EB8-0BB8E7C1C5A3}"/>
              </a:ext>
            </a:extLst>
          </p:cNvPr>
          <p:cNvSpPr/>
          <p:nvPr/>
        </p:nvSpPr>
        <p:spPr>
          <a:xfrm rot="19729000">
            <a:off x="10822189" y="3236452"/>
            <a:ext cx="357769" cy="4315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252526-EF70-41FA-C3EB-B94F7F221F50}"/>
              </a:ext>
            </a:extLst>
          </p:cNvPr>
          <p:cNvSpPr txBox="1"/>
          <p:nvPr/>
        </p:nvSpPr>
        <p:spPr>
          <a:xfrm>
            <a:off x="10538956" y="3729463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cases</a:t>
            </a:r>
            <a:endParaRPr lang="nl-NL" dirty="0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100761B4-0615-A421-0DDB-C9183C3842B6}"/>
              </a:ext>
            </a:extLst>
          </p:cNvPr>
          <p:cNvSpPr/>
          <p:nvPr/>
        </p:nvSpPr>
        <p:spPr>
          <a:xfrm rot="355247">
            <a:off x="11032909" y="4372864"/>
            <a:ext cx="357769" cy="4315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D4204F-A334-8B3B-2CDC-123200D6F3F3}"/>
              </a:ext>
            </a:extLst>
          </p:cNvPr>
          <p:cNvSpPr txBox="1"/>
          <p:nvPr/>
        </p:nvSpPr>
        <p:spPr>
          <a:xfrm>
            <a:off x="10495950" y="4884965"/>
            <a:ext cx="15397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Klasse/object</a:t>
            </a:r>
          </a:p>
          <a:p>
            <a:r>
              <a:rPr lang="en-US" dirty="0"/>
              <a:t> </a:t>
            </a:r>
            <a:r>
              <a:rPr lang="en-US" dirty="0" err="1"/>
              <a:t>modellen</a:t>
            </a:r>
            <a:endParaRPr lang="nl-NL" dirty="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D2C0D0FF-765A-3145-35CF-85FF08060BE3}"/>
              </a:ext>
            </a:extLst>
          </p:cNvPr>
          <p:cNvSpPr/>
          <p:nvPr/>
        </p:nvSpPr>
        <p:spPr>
          <a:xfrm rot="3899061">
            <a:off x="10204933" y="5548596"/>
            <a:ext cx="357769" cy="4315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48311911-9DDF-8554-C496-6A3EB545950F}"/>
              </a:ext>
            </a:extLst>
          </p:cNvPr>
          <p:cNvSpPr/>
          <p:nvPr/>
        </p:nvSpPr>
        <p:spPr>
          <a:xfrm rot="5969829">
            <a:off x="7590180" y="5315513"/>
            <a:ext cx="357769" cy="4315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45499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 animBg="1"/>
      <p:bldP spid="21" grpId="0"/>
      <p:bldP spid="22" grpId="0" animBg="1"/>
      <p:bldP spid="23" grpId="0"/>
      <p:bldP spid="24" grpId="0" animBg="1"/>
      <p:bldP spid="2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2BF3A-27DC-7CA0-8F35-EDB4D29CB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51101-2D69-A643-43B2-D78510A2A0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937" y="277783"/>
            <a:ext cx="1981200" cy="1020763"/>
          </a:xfrm>
        </p:spPr>
        <p:txBody>
          <a:bodyPr/>
          <a:lstStyle/>
          <a:p>
            <a:r>
              <a:rPr lang="en-US" dirty="0"/>
              <a:t>S3</a:t>
            </a:r>
            <a:endParaRPr lang="nl-NL" dirty="0"/>
          </a:p>
        </p:txBody>
      </p:sp>
      <p:pic>
        <p:nvPicPr>
          <p:cNvPr id="2050" name="Picture 2" descr="FreeRTOS - Wikipedia">
            <a:extLst>
              <a:ext uri="{FF2B5EF4-FFF2-40B4-BE49-F238E27FC236}">
                <a16:creationId xmlns:a16="http://schemas.microsoft.com/office/drawing/2014/main" id="{BABCA037-8F39-6913-5E00-8FD7441F3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268" y="2789442"/>
            <a:ext cx="3933825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o is a customer?">
            <a:extLst>
              <a:ext uri="{FF2B5EF4-FFF2-40B4-BE49-F238E27FC236}">
                <a16:creationId xmlns:a16="http://schemas.microsoft.com/office/drawing/2014/main" id="{09076A25-BC26-17EF-E62D-F31BD641F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411" y="23131"/>
            <a:ext cx="4446239" cy="2550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7FEE1AC-0173-0B46-F0AE-54D7093E7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250" y="4483510"/>
            <a:ext cx="1971102" cy="181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D989C9-44E8-D35D-778D-1646E62B6B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1605" y="4041726"/>
            <a:ext cx="3514997" cy="2525280"/>
          </a:xfrm>
          <a:prstGeom prst="rect">
            <a:avLst/>
          </a:prstGeom>
        </p:spPr>
      </p:pic>
      <p:sp>
        <p:nvSpPr>
          <p:cNvPr id="18" name="Arrow: Down 17">
            <a:extLst>
              <a:ext uri="{FF2B5EF4-FFF2-40B4-BE49-F238E27FC236}">
                <a16:creationId xmlns:a16="http://schemas.microsoft.com/office/drawing/2014/main" id="{045A6FDB-7BE1-01DA-8F43-EF6E111D6D50}"/>
              </a:ext>
            </a:extLst>
          </p:cNvPr>
          <p:cNvSpPr/>
          <p:nvPr/>
        </p:nvSpPr>
        <p:spPr>
          <a:xfrm rot="19729000">
            <a:off x="9840891" y="2266195"/>
            <a:ext cx="357769" cy="4315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56782C-852A-793E-B308-B507655C2E46}"/>
              </a:ext>
            </a:extLst>
          </p:cNvPr>
          <p:cNvSpPr txBox="1"/>
          <p:nvPr/>
        </p:nvSpPr>
        <p:spPr>
          <a:xfrm>
            <a:off x="9368525" y="2789442"/>
            <a:ext cx="26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Requirements/</a:t>
            </a:r>
            <a:r>
              <a:rPr lang="en-US" dirty="0" err="1"/>
              <a:t>keydrivers</a:t>
            </a:r>
            <a:endParaRPr lang="nl-NL" dirty="0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C1F1DBBD-8F32-EDF2-C693-E7B47986D488}"/>
              </a:ext>
            </a:extLst>
          </p:cNvPr>
          <p:cNvSpPr/>
          <p:nvPr/>
        </p:nvSpPr>
        <p:spPr>
          <a:xfrm rot="19729000">
            <a:off x="10822189" y="3236452"/>
            <a:ext cx="357769" cy="4315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0C5593-5692-FD5D-995E-9ADC1CEA394D}"/>
              </a:ext>
            </a:extLst>
          </p:cNvPr>
          <p:cNvSpPr txBox="1"/>
          <p:nvPr/>
        </p:nvSpPr>
        <p:spPr>
          <a:xfrm>
            <a:off x="10538956" y="3729463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cases</a:t>
            </a:r>
            <a:endParaRPr lang="nl-NL" dirty="0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D1C46CB9-139A-7B6C-3055-75163E5531F8}"/>
              </a:ext>
            </a:extLst>
          </p:cNvPr>
          <p:cNvSpPr/>
          <p:nvPr/>
        </p:nvSpPr>
        <p:spPr>
          <a:xfrm rot="355247">
            <a:off x="11032909" y="4372864"/>
            <a:ext cx="357769" cy="4315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BB04B7-B02A-5F6C-7A24-87000AC8F828}"/>
              </a:ext>
            </a:extLst>
          </p:cNvPr>
          <p:cNvSpPr txBox="1"/>
          <p:nvPr/>
        </p:nvSpPr>
        <p:spPr>
          <a:xfrm>
            <a:off x="10495950" y="4884965"/>
            <a:ext cx="15397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Klasse/object</a:t>
            </a:r>
          </a:p>
          <a:p>
            <a:r>
              <a:rPr lang="en-US" dirty="0"/>
              <a:t> </a:t>
            </a:r>
            <a:r>
              <a:rPr lang="en-US" dirty="0" err="1"/>
              <a:t>modellen</a:t>
            </a:r>
            <a:endParaRPr lang="nl-NL" dirty="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92BABC8A-A4BB-2E13-9732-8451D4308902}"/>
              </a:ext>
            </a:extLst>
          </p:cNvPr>
          <p:cNvSpPr/>
          <p:nvPr/>
        </p:nvSpPr>
        <p:spPr>
          <a:xfrm rot="3899061">
            <a:off x="10204933" y="5548596"/>
            <a:ext cx="357769" cy="4315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3510765B-7FA8-C9A1-58D0-945FCEEEB98F}"/>
              </a:ext>
            </a:extLst>
          </p:cNvPr>
          <p:cNvSpPr/>
          <p:nvPr/>
        </p:nvSpPr>
        <p:spPr>
          <a:xfrm rot="5969829">
            <a:off x="7590180" y="5315513"/>
            <a:ext cx="357769" cy="4315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157DFC2-BEC2-23E7-6695-6B6B9272AB96}"/>
              </a:ext>
            </a:extLst>
          </p:cNvPr>
          <p:cNvSpPr/>
          <p:nvPr/>
        </p:nvSpPr>
        <p:spPr>
          <a:xfrm>
            <a:off x="5202311" y="2816274"/>
            <a:ext cx="6833419" cy="4006257"/>
          </a:xfrm>
          <a:prstGeom prst="ellipse">
            <a:avLst/>
          </a:prstGeom>
          <a:solidFill>
            <a:srgbClr val="FF0000">
              <a:alpha val="11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2274A0-BA52-0EAE-9E71-AAEFD746F5B6}"/>
              </a:ext>
            </a:extLst>
          </p:cNvPr>
          <p:cNvSpPr txBox="1"/>
          <p:nvPr/>
        </p:nvSpPr>
        <p:spPr>
          <a:xfrm>
            <a:off x="4887093" y="442127"/>
            <a:ext cx="1086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PROJECT</a:t>
            </a:r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4C0164-E4A4-B805-4B00-F8E777A03A57}"/>
              </a:ext>
            </a:extLst>
          </p:cNvPr>
          <p:cNvSpPr txBox="1"/>
          <p:nvPr/>
        </p:nvSpPr>
        <p:spPr>
          <a:xfrm>
            <a:off x="5084444" y="3059668"/>
            <a:ext cx="791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GAME</a:t>
            </a:r>
            <a:endParaRPr lang="nl-NL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30E7505-C789-EC3A-1AA5-6C51255F892D}"/>
              </a:ext>
            </a:extLst>
          </p:cNvPr>
          <p:cNvSpPr/>
          <p:nvPr/>
        </p:nvSpPr>
        <p:spPr>
          <a:xfrm>
            <a:off x="6096000" y="277783"/>
            <a:ext cx="6833419" cy="4006257"/>
          </a:xfrm>
          <a:prstGeom prst="ellipse">
            <a:avLst/>
          </a:prstGeom>
          <a:solidFill>
            <a:srgbClr val="FF0000">
              <a:alpha val="11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31837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fbeeldingen over Why – Blader in stockfoto's, vectoren en video's over  90,714 | Adobe Stock">
            <a:extLst>
              <a:ext uri="{FF2B5EF4-FFF2-40B4-BE49-F238E27FC236}">
                <a16:creationId xmlns:a16="http://schemas.microsoft.com/office/drawing/2014/main" id="{F3E18DB3-0F44-148F-9BE1-0CBF11632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313" y="1714500"/>
            <a:ext cx="642937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0756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945B5-6BA6-E2EE-223E-E0C9608A9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Opdrachtgever</a:t>
            </a:r>
            <a:endParaRPr lang="nl-N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FF1D37-41E6-D7A4-0BFC-D4B5BFDFF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070" y="833176"/>
            <a:ext cx="5381730" cy="5381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7355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Afbeelding 18">
            <a:extLst>
              <a:ext uri="{FF2B5EF4-FFF2-40B4-BE49-F238E27FC236}">
                <a16:creationId xmlns:a16="http://schemas.microsoft.com/office/drawing/2014/main" id="{7C8C75E8-6AC6-BA9C-4646-880053F3A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363" y="2198511"/>
            <a:ext cx="1905940" cy="19153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0526411-8438-3CE0-78B8-D63842169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72" y="115557"/>
            <a:ext cx="11090275" cy="1009651"/>
          </a:xfrm>
        </p:spPr>
        <p:txBody>
          <a:bodyPr/>
          <a:lstStyle/>
          <a:p>
            <a:r>
              <a:rPr lang="nl-NL" dirty="0"/>
              <a:t>Bart </a:t>
            </a:r>
            <a:r>
              <a:rPr lang="nl-NL" dirty="0" err="1"/>
              <a:t>Bozon</a:t>
            </a:r>
            <a:endParaRPr lang="nl-NL" dirty="0"/>
          </a:p>
        </p:txBody>
      </p:sp>
      <p:pic>
        <p:nvPicPr>
          <p:cNvPr id="4" name="Afbeelding 4" descr="Afbeelding met vloer, binnen, plafond&#10;&#10;Automatisch gegenereerde beschrijving">
            <a:extLst>
              <a:ext uri="{FF2B5EF4-FFF2-40B4-BE49-F238E27FC236}">
                <a16:creationId xmlns:a16="http://schemas.microsoft.com/office/drawing/2014/main" id="{E504E8FA-CF22-E576-91EB-8651442E5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9881" y="3129309"/>
            <a:ext cx="1971793" cy="2302125"/>
          </a:xfrm>
          <a:prstGeom prst="rect">
            <a:avLst/>
          </a:prstGeom>
        </p:spPr>
      </p:pic>
      <p:pic>
        <p:nvPicPr>
          <p:cNvPr id="6" name="Picture 2" descr="Image result for tu delft logo">
            <a:extLst>
              <a:ext uri="{FF2B5EF4-FFF2-40B4-BE49-F238E27FC236}">
                <a16:creationId xmlns:a16="http://schemas.microsoft.com/office/drawing/2014/main" id="{4760EA67-A81E-3DE5-0756-CD102871B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83" y="1229647"/>
            <a:ext cx="1116220" cy="635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7">
            <a:extLst>
              <a:ext uri="{FF2B5EF4-FFF2-40B4-BE49-F238E27FC236}">
                <a16:creationId xmlns:a16="http://schemas.microsoft.com/office/drawing/2014/main" id="{AF874B87-8105-1443-A867-2D758158AB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8178" y="1233415"/>
            <a:ext cx="3251200" cy="1747687"/>
          </a:xfrm>
          <a:prstGeom prst="rect">
            <a:avLst/>
          </a:prstGeom>
        </p:spPr>
      </p:pic>
      <p:pic>
        <p:nvPicPr>
          <p:cNvPr id="9" name="Afbeelding 9" descr="Afbeelding met licht, donker&#10;&#10;Automatisch gegenereerde beschrijving">
            <a:extLst>
              <a:ext uri="{FF2B5EF4-FFF2-40B4-BE49-F238E27FC236}">
                <a16:creationId xmlns:a16="http://schemas.microsoft.com/office/drawing/2014/main" id="{A389982A-409E-4C1B-0AD4-4784F0404B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7956" y="3316400"/>
            <a:ext cx="2112904" cy="2492384"/>
          </a:xfrm>
          <a:prstGeom prst="rect">
            <a:avLst/>
          </a:prstGeom>
        </p:spPr>
      </p:pic>
      <p:pic>
        <p:nvPicPr>
          <p:cNvPr id="10" name="Afbeelding 10">
            <a:extLst>
              <a:ext uri="{FF2B5EF4-FFF2-40B4-BE49-F238E27FC236}">
                <a16:creationId xmlns:a16="http://schemas.microsoft.com/office/drawing/2014/main" id="{937BB7E0-9B07-1937-BA37-E1AA6ACDB9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104" y="2979326"/>
            <a:ext cx="1614312" cy="730015"/>
          </a:xfrm>
          <a:prstGeom prst="rect">
            <a:avLst/>
          </a:prstGeom>
        </p:spPr>
      </p:pic>
      <p:pic>
        <p:nvPicPr>
          <p:cNvPr id="11" name="Afbeelding 11" descr="Afbeelding met donker, sluiten, onscherp&#10;&#10;Automatisch gegenereerde beschrijving">
            <a:extLst>
              <a:ext uri="{FF2B5EF4-FFF2-40B4-BE49-F238E27FC236}">
                <a16:creationId xmlns:a16="http://schemas.microsoft.com/office/drawing/2014/main" id="{663ECEB0-2DCE-F200-9F66-13DDB5A037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81955" y="3605222"/>
            <a:ext cx="2743200" cy="2055852"/>
          </a:xfrm>
          <a:prstGeom prst="rect">
            <a:avLst/>
          </a:prstGeom>
        </p:spPr>
      </p:pic>
      <p:pic>
        <p:nvPicPr>
          <p:cNvPr id="13" name="Afbeelding 13">
            <a:extLst>
              <a:ext uri="{FF2B5EF4-FFF2-40B4-BE49-F238E27FC236}">
                <a16:creationId xmlns:a16="http://schemas.microsoft.com/office/drawing/2014/main" id="{A93F03CA-91A3-C6F2-D390-E679CB57690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9882" y="378970"/>
            <a:ext cx="2216386" cy="1706800"/>
          </a:xfrm>
          <a:prstGeom prst="rect">
            <a:avLst/>
          </a:prstGeom>
        </p:spPr>
      </p:pic>
      <p:pic>
        <p:nvPicPr>
          <p:cNvPr id="14" name="Afbeelding 14" descr="Afbeelding met tekst, binnen, computer, trein&#10;&#10;Automatisch gegenereerde beschrijving">
            <a:extLst>
              <a:ext uri="{FF2B5EF4-FFF2-40B4-BE49-F238E27FC236}">
                <a16:creationId xmlns:a16="http://schemas.microsoft.com/office/drawing/2014/main" id="{B7C0F974-1E22-8D99-E261-A9B92E7742F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09825" y="158045"/>
            <a:ext cx="1364129" cy="2317986"/>
          </a:xfrm>
          <a:prstGeom prst="rect">
            <a:avLst/>
          </a:prstGeom>
        </p:spPr>
      </p:pic>
      <p:pic>
        <p:nvPicPr>
          <p:cNvPr id="15" name="Afbeelding 15">
            <a:extLst>
              <a:ext uri="{FF2B5EF4-FFF2-40B4-BE49-F238E27FC236}">
                <a16:creationId xmlns:a16="http://schemas.microsoft.com/office/drawing/2014/main" id="{9248B611-A575-C418-7435-F1F32ACD57A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30993" y="155105"/>
            <a:ext cx="1397941" cy="781050"/>
          </a:xfrm>
          <a:prstGeom prst="rect">
            <a:avLst/>
          </a:prstGeom>
        </p:spPr>
      </p:pic>
      <p:pic>
        <p:nvPicPr>
          <p:cNvPr id="16" name="Afbeelding 16" descr="Afbeelding met persoon, wedstrijd, binnen, naald&#10;&#10;Automatisch gegenereerde beschrijving">
            <a:extLst>
              <a:ext uri="{FF2B5EF4-FFF2-40B4-BE49-F238E27FC236}">
                <a16:creationId xmlns:a16="http://schemas.microsoft.com/office/drawing/2014/main" id="{24FB4D65-2FB6-23C4-1A13-115B81F22E4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38623" y="2636117"/>
            <a:ext cx="2037644" cy="1350582"/>
          </a:xfrm>
          <a:prstGeom prst="rect">
            <a:avLst/>
          </a:prstGeom>
        </p:spPr>
      </p:pic>
      <p:pic>
        <p:nvPicPr>
          <p:cNvPr id="17" name="Afbeelding 17">
            <a:extLst>
              <a:ext uri="{FF2B5EF4-FFF2-40B4-BE49-F238E27FC236}">
                <a16:creationId xmlns:a16="http://schemas.microsoft.com/office/drawing/2014/main" id="{FDADDCB5-3BDA-873B-B2C7-1F96B14E1DE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11733" y="2781771"/>
            <a:ext cx="1642535" cy="1651941"/>
          </a:xfrm>
          <a:prstGeom prst="rect">
            <a:avLst/>
          </a:prstGeom>
        </p:spPr>
      </p:pic>
      <p:pic>
        <p:nvPicPr>
          <p:cNvPr id="19" name="Afbeelding 19">
            <a:extLst>
              <a:ext uri="{FF2B5EF4-FFF2-40B4-BE49-F238E27FC236}">
                <a16:creationId xmlns:a16="http://schemas.microsoft.com/office/drawing/2014/main" id="{30F84F81-0930-05D1-E4D8-B36002E8ACC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81510" y="4428066"/>
            <a:ext cx="1153349" cy="1190978"/>
          </a:xfrm>
          <a:prstGeom prst="rect">
            <a:avLst/>
          </a:prstGeom>
        </p:spPr>
      </p:pic>
      <p:pic>
        <p:nvPicPr>
          <p:cNvPr id="20" name="Afbeelding 20">
            <a:extLst>
              <a:ext uri="{FF2B5EF4-FFF2-40B4-BE49-F238E27FC236}">
                <a16:creationId xmlns:a16="http://schemas.microsoft.com/office/drawing/2014/main" id="{A55B8717-90FF-3357-6C03-551D326316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88548" y="155023"/>
            <a:ext cx="1510830" cy="988178"/>
          </a:xfrm>
          <a:prstGeom prst="rect">
            <a:avLst/>
          </a:prstGeom>
        </p:spPr>
      </p:pic>
      <p:pic>
        <p:nvPicPr>
          <p:cNvPr id="22" name="Afbeelding 22">
            <a:extLst>
              <a:ext uri="{FF2B5EF4-FFF2-40B4-BE49-F238E27FC236}">
                <a16:creationId xmlns:a16="http://schemas.microsoft.com/office/drawing/2014/main" id="{0639FFDE-BED5-35AE-A43D-8DF90412E45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00029" y="805274"/>
            <a:ext cx="1350905" cy="694267"/>
          </a:xfrm>
          <a:prstGeom prst="rect">
            <a:avLst/>
          </a:prstGeom>
        </p:spPr>
      </p:pic>
      <p:sp>
        <p:nvSpPr>
          <p:cNvPr id="23" name="Rechthoek 22">
            <a:extLst>
              <a:ext uri="{FF2B5EF4-FFF2-40B4-BE49-F238E27FC236}">
                <a16:creationId xmlns:a16="http://schemas.microsoft.com/office/drawing/2014/main" id="{BB5DA576-720D-5695-EE4C-41DE4D51B5E5}"/>
              </a:ext>
            </a:extLst>
          </p:cNvPr>
          <p:cNvSpPr/>
          <p:nvPr/>
        </p:nvSpPr>
        <p:spPr bwMode="auto">
          <a:xfrm>
            <a:off x="7230416" y="4704527"/>
            <a:ext cx="914400" cy="914400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AAB4E0C0-B1B4-6AA1-33D6-EB1845798045}"/>
              </a:ext>
            </a:extLst>
          </p:cNvPr>
          <p:cNvSpPr/>
          <p:nvPr/>
        </p:nvSpPr>
        <p:spPr bwMode="auto">
          <a:xfrm>
            <a:off x="7371527" y="4845638"/>
            <a:ext cx="914400" cy="914400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Rechthoek 24">
            <a:extLst>
              <a:ext uri="{FF2B5EF4-FFF2-40B4-BE49-F238E27FC236}">
                <a16:creationId xmlns:a16="http://schemas.microsoft.com/office/drawing/2014/main" id="{46EE0CC1-23FB-8A0B-2364-2CE5C0C7A45A}"/>
              </a:ext>
            </a:extLst>
          </p:cNvPr>
          <p:cNvSpPr/>
          <p:nvPr/>
        </p:nvSpPr>
        <p:spPr bwMode="auto">
          <a:xfrm>
            <a:off x="7512638" y="4986749"/>
            <a:ext cx="914400" cy="914400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1BBEB108-1AAB-5199-1BD5-588F850DFBA9}"/>
              </a:ext>
            </a:extLst>
          </p:cNvPr>
          <p:cNvSpPr/>
          <p:nvPr/>
        </p:nvSpPr>
        <p:spPr bwMode="auto">
          <a:xfrm>
            <a:off x="7653749" y="5127860"/>
            <a:ext cx="914400" cy="914400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hthoek 26">
            <a:extLst>
              <a:ext uri="{FF2B5EF4-FFF2-40B4-BE49-F238E27FC236}">
                <a16:creationId xmlns:a16="http://schemas.microsoft.com/office/drawing/2014/main" id="{6C2F7C04-0339-450B-5BDA-40D5F8A864B4}"/>
              </a:ext>
            </a:extLst>
          </p:cNvPr>
          <p:cNvSpPr/>
          <p:nvPr/>
        </p:nvSpPr>
        <p:spPr bwMode="auto">
          <a:xfrm>
            <a:off x="7794860" y="5268971"/>
            <a:ext cx="914400" cy="914400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77CB5EB3-D6E8-BDF0-3C41-390C0AEB7143}"/>
              </a:ext>
            </a:extLst>
          </p:cNvPr>
          <p:cNvSpPr/>
          <p:nvPr/>
        </p:nvSpPr>
        <p:spPr bwMode="auto">
          <a:xfrm>
            <a:off x="7935971" y="5410082"/>
            <a:ext cx="914400" cy="914400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Rechthoek 28">
            <a:extLst>
              <a:ext uri="{FF2B5EF4-FFF2-40B4-BE49-F238E27FC236}">
                <a16:creationId xmlns:a16="http://schemas.microsoft.com/office/drawing/2014/main" id="{94B71581-A8DE-0F9E-CF4B-3CD4527E6355}"/>
              </a:ext>
            </a:extLst>
          </p:cNvPr>
          <p:cNvSpPr/>
          <p:nvPr/>
        </p:nvSpPr>
        <p:spPr bwMode="auto">
          <a:xfrm>
            <a:off x="8077082" y="5551193"/>
            <a:ext cx="914400" cy="914400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AE9F0F40-F09E-A5F1-B0A6-8C8791BDAFE1}"/>
              </a:ext>
            </a:extLst>
          </p:cNvPr>
          <p:cNvSpPr/>
          <p:nvPr/>
        </p:nvSpPr>
        <p:spPr bwMode="auto">
          <a:xfrm>
            <a:off x="8218193" y="5692304"/>
            <a:ext cx="914400" cy="914400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1" name="Afbeelding 31">
            <a:extLst>
              <a:ext uri="{FF2B5EF4-FFF2-40B4-BE49-F238E27FC236}">
                <a16:creationId xmlns:a16="http://schemas.microsoft.com/office/drawing/2014/main" id="{CEE2ABB6-8FA7-DB33-3E86-1BB8EB78F16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418697" y="4844007"/>
            <a:ext cx="1868312" cy="1309244"/>
          </a:xfrm>
          <a:prstGeom prst="rect">
            <a:avLst/>
          </a:prstGeom>
        </p:spPr>
      </p:pic>
      <p:pic>
        <p:nvPicPr>
          <p:cNvPr id="32" name="Afbeelding 32" descr="Afbeelding met kom, voedsel, schotel, groente&#10;&#10;Automatisch gegenereerde beschrijving">
            <a:extLst>
              <a:ext uri="{FF2B5EF4-FFF2-40B4-BE49-F238E27FC236}">
                <a16:creationId xmlns:a16="http://schemas.microsoft.com/office/drawing/2014/main" id="{051EA1C5-7702-791B-D491-F54B3DDC357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42535" y="5549017"/>
            <a:ext cx="1706857" cy="112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573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F9774-72E2-0556-4740-C8CD026AC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85" y="-206477"/>
            <a:ext cx="10515600" cy="1325563"/>
          </a:xfrm>
        </p:spPr>
        <p:txBody>
          <a:bodyPr/>
          <a:lstStyle/>
          <a:p>
            <a:r>
              <a:rPr lang="en-US" dirty="0" err="1"/>
              <a:t>Terugkoppeling</a:t>
            </a:r>
            <a:r>
              <a:rPr lang="en-US" dirty="0"/>
              <a:t> S3 feedback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1BC59-79BB-A768-44E5-A7A362BEF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030" y="981435"/>
            <a:ext cx="9801531" cy="60093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Meer </a:t>
            </a:r>
            <a:r>
              <a:rPr lang="en-US" dirty="0" err="1"/>
              <a:t>onderwijs</a:t>
            </a:r>
            <a:endParaRPr lang="en-US" dirty="0"/>
          </a:p>
          <a:p>
            <a:pPr lvl="1"/>
            <a:r>
              <a:rPr lang="en-US" dirty="0" err="1"/>
              <a:t>FreeRTOS</a:t>
            </a:r>
            <a:r>
              <a:rPr lang="en-US" dirty="0"/>
              <a:t> 5 extra lessen</a:t>
            </a:r>
          </a:p>
          <a:p>
            <a:pPr lvl="1"/>
            <a:r>
              <a:rPr lang="en-US" dirty="0"/>
              <a:t>STD extra lessen</a:t>
            </a:r>
          </a:p>
          <a:p>
            <a:pPr lvl="1"/>
            <a:r>
              <a:rPr lang="en-US" dirty="0"/>
              <a:t>C++ </a:t>
            </a:r>
            <a:r>
              <a:rPr lang="en-US" dirty="0" err="1"/>
              <a:t>verbeterd</a:t>
            </a:r>
            <a:endParaRPr lang="en-US" dirty="0"/>
          </a:p>
          <a:p>
            <a:pPr lvl="1"/>
            <a:r>
              <a:rPr lang="en-US" dirty="0"/>
              <a:t>Template </a:t>
            </a:r>
            <a:r>
              <a:rPr lang="en-US" dirty="0" err="1"/>
              <a:t>FreeRTOS</a:t>
            </a:r>
            <a:r>
              <a:rPr lang="en-US" dirty="0"/>
              <a:t> + STD </a:t>
            </a:r>
          </a:p>
          <a:p>
            <a:pPr lvl="1"/>
            <a:r>
              <a:rPr lang="en-US" dirty="0" err="1"/>
              <a:t>Heldere</a:t>
            </a:r>
            <a:r>
              <a:rPr lang="en-US" dirty="0"/>
              <a:t> regels hoe use cases en STD's </a:t>
            </a:r>
            <a:r>
              <a:rPr lang="en-US" dirty="0" err="1"/>
              <a:t>opgezet</a:t>
            </a:r>
            <a:r>
              <a:rPr lang="en-US" dirty="0"/>
              <a:t> </a:t>
            </a:r>
            <a:r>
              <a:rPr lang="en-US" dirty="0" err="1"/>
              <a:t>moeten</a:t>
            </a:r>
            <a:r>
              <a:rPr lang="en-US" dirty="0"/>
              <a:t> </a:t>
            </a:r>
            <a:r>
              <a:rPr lang="en-US" dirty="0" err="1"/>
              <a:t>worden</a:t>
            </a:r>
            <a:endParaRPr lang="en-US" dirty="0"/>
          </a:p>
          <a:p>
            <a:pPr lvl="1"/>
            <a:r>
              <a:rPr lang="en-US" dirty="0"/>
              <a:t>Kleine </a:t>
            </a:r>
            <a:r>
              <a:rPr lang="en-US" dirty="0" err="1"/>
              <a:t>fouten</a:t>
            </a:r>
            <a:r>
              <a:rPr lang="en-US" dirty="0"/>
              <a:t> uit </a:t>
            </a:r>
            <a:r>
              <a:rPr lang="en-US" dirty="0" err="1"/>
              <a:t>lesmateriaal</a:t>
            </a:r>
            <a:r>
              <a:rPr lang="en-US" dirty="0"/>
              <a:t> </a:t>
            </a:r>
            <a:r>
              <a:rPr lang="en-US" dirty="0" err="1"/>
              <a:t>halen</a:t>
            </a:r>
            <a:r>
              <a:rPr lang="en-US" dirty="0"/>
              <a:t> </a:t>
            </a:r>
          </a:p>
          <a:p>
            <a:r>
              <a:rPr lang="nl-NL" dirty="0" err="1"/>
              <a:t>Alignment</a:t>
            </a:r>
            <a:r>
              <a:rPr lang="nl-NL" dirty="0"/>
              <a:t> canvas/</a:t>
            </a:r>
            <a:r>
              <a:rPr lang="nl-NL" dirty="0" err="1"/>
              <a:t>github</a:t>
            </a:r>
            <a:r>
              <a:rPr lang="nl-NL" dirty="0"/>
              <a:t> </a:t>
            </a:r>
          </a:p>
          <a:p>
            <a:pPr lvl="1"/>
            <a:r>
              <a:rPr lang="nl-NL" dirty="0"/>
              <a:t>Eenduidig en consistent. </a:t>
            </a:r>
            <a:endParaRPr lang="nl-NL" b="1" dirty="0"/>
          </a:p>
          <a:p>
            <a:pPr lvl="1"/>
            <a:r>
              <a:rPr lang="nl-NL" dirty="0"/>
              <a:t>Opschonen oude opdrachten (of op zijn minst onzichtbaar maken). </a:t>
            </a:r>
          </a:p>
          <a:p>
            <a:pPr lvl="1"/>
            <a:r>
              <a:rPr lang="nl-NL" dirty="0" err="1"/>
              <a:t>Due</a:t>
            </a:r>
            <a:r>
              <a:rPr lang="nl-NL" dirty="0"/>
              <a:t> date </a:t>
            </a:r>
            <a:r>
              <a:rPr lang="nl-NL" dirty="0" err="1"/>
              <a:t>updated</a:t>
            </a:r>
            <a:r>
              <a:rPr lang="nl-NL" dirty="0"/>
              <a:t> &amp; overzicht . </a:t>
            </a:r>
          </a:p>
          <a:p>
            <a:r>
              <a:rPr lang="nl-NL" dirty="0"/>
              <a:t>Overlap game / project</a:t>
            </a:r>
          </a:p>
          <a:p>
            <a:pPr lvl="1"/>
            <a:r>
              <a:rPr lang="nl-NL" dirty="0"/>
              <a:t>start veel eerder met game. Houdt assessment game ergens halverwege </a:t>
            </a:r>
          </a:p>
          <a:p>
            <a:r>
              <a:rPr lang="nl-NL" dirty="0"/>
              <a:t>Scrumboard </a:t>
            </a:r>
          </a:p>
          <a:p>
            <a:pPr lvl="1"/>
            <a:r>
              <a:rPr lang="nl-NL" dirty="0"/>
              <a:t>dichter op individuele opdrachten (ook als docent)</a:t>
            </a:r>
          </a:p>
          <a:p>
            <a:r>
              <a:rPr lang="nl-NL" dirty="0"/>
              <a:t>Feedback</a:t>
            </a:r>
          </a:p>
          <a:p>
            <a:pPr lvl="1"/>
            <a:r>
              <a:rPr lang="nl-NL" dirty="0"/>
              <a:t>op canvas duidelijk makkelijk welke feedback te verwachten is. </a:t>
            </a:r>
            <a:r>
              <a:rPr lang="nl-NL" b="1" dirty="0"/>
              <a:t>S4 (DEMO)</a:t>
            </a:r>
          </a:p>
          <a:p>
            <a:r>
              <a:rPr lang="nl-NL" dirty="0"/>
              <a:t>Toetsing</a:t>
            </a:r>
          </a:p>
          <a:p>
            <a:pPr lvl="1"/>
            <a:r>
              <a:rPr lang="nl-NL" dirty="0"/>
              <a:t>Verbeterd peildocument</a:t>
            </a:r>
          </a:p>
          <a:p>
            <a:pPr lvl="1"/>
            <a:r>
              <a:rPr lang="nl-NL" dirty="0"/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3674863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3CC72E-382F-047F-B868-267546CBE3F9}"/>
              </a:ext>
            </a:extLst>
          </p:cNvPr>
          <p:cNvSpPr txBox="1"/>
          <p:nvPr/>
        </p:nvSpPr>
        <p:spPr>
          <a:xfrm>
            <a:off x="8603227" y="924232"/>
            <a:ext cx="339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Missen</a:t>
            </a:r>
            <a:r>
              <a:rPr lang="en-US" dirty="0"/>
              <a:t> </a:t>
            </a:r>
            <a:r>
              <a:rPr lang="en-US" dirty="0" err="1"/>
              <a:t>nog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5 </a:t>
            </a:r>
            <a:r>
              <a:rPr lang="en-US" dirty="0" err="1"/>
              <a:t>tal</a:t>
            </a:r>
            <a:r>
              <a:rPr lang="en-US" dirty="0"/>
              <a:t> </a:t>
            </a:r>
            <a:r>
              <a:rPr lang="en-US" dirty="0" err="1"/>
              <a:t>opdrachten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631BB4-724E-0E2D-15B2-E48F864A3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41" y="0"/>
            <a:ext cx="81079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2B71A-B93B-4A09-6590-283481187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echschild Spruch 12x18cm Keep Calm and be Awesome">
            <a:extLst>
              <a:ext uri="{FF2B5EF4-FFF2-40B4-BE49-F238E27FC236}">
                <a16:creationId xmlns:a16="http://schemas.microsoft.com/office/drawing/2014/main" id="{0913C527-21CC-A777-6CBD-786B1259D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940" y="656910"/>
            <a:ext cx="3696119" cy="554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6487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137</Words>
  <Application>Microsoft Office PowerPoint</Application>
  <PresentationFormat>Widescreen</PresentationFormat>
  <Paragraphs>37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S3</vt:lpstr>
      <vt:lpstr>S3</vt:lpstr>
      <vt:lpstr>PowerPoint Presentation</vt:lpstr>
      <vt:lpstr>Opdrachtgever</vt:lpstr>
      <vt:lpstr>Bart Bozon</vt:lpstr>
      <vt:lpstr>Terugkoppeling S3 feedback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Bart Bozon</dc:creator>
  <cp:lastModifiedBy>Bart Bozon</cp:lastModifiedBy>
  <cp:revision>3</cp:revision>
  <dcterms:created xsi:type="dcterms:W3CDTF">2026-02-01T11:24:36Z</dcterms:created>
  <dcterms:modified xsi:type="dcterms:W3CDTF">2026-02-05T10:39:56Z</dcterms:modified>
</cp:coreProperties>
</file>